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80" r:id="rId3"/>
    <p:sldId id="282" r:id="rId4"/>
    <p:sldId id="274" r:id="rId5"/>
    <p:sldId id="277" r:id="rId6"/>
    <p:sldId id="278" r:id="rId7"/>
    <p:sldId id="275" r:id="rId8"/>
    <p:sldId id="290" r:id="rId9"/>
    <p:sldId id="262" r:id="rId10"/>
    <p:sldId id="297" r:id="rId11"/>
    <p:sldId id="276" r:id="rId12"/>
    <p:sldId id="298" r:id="rId13"/>
    <p:sldId id="296" r:id="rId14"/>
    <p:sldId id="289" r:id="rId15"/>
    <p:sldId id="291" r:id="rId16"/>
    <p:sldId id="293" r:id="rId17"/>
    <p:sldId id="300" r:id="rId18"/>
    <p:sldId id="30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78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3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29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61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29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35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9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40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5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67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76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19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8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86C4-6B78-4E12-AE50-E1A6BB936173}" type="datetimeFigureOut">
              <a:rPr lang="uk-UA" smtClean="0"/>
              <a:pPr/>
              <a:t>30.04.2021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540CDA-1A75-4959-82D4-8AAEEAF75C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1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EA01D-602C-4A6A-A3AF-1E3F36F2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873" y="412170"/>
            <a:ext cx="9198665" cy="61344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ОБЛАСНА ПЕДАГОГІЧНА СТУДІЯ ДЛЯ ВЧИТЕЛІВ ІСТОРІЇ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з теми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 «Формування соціальної, громадянської, інформаційно-комунікаційної </a:t>
            </a:r>
            <a:r>
              <a:rPr lang="uk-UA" sz="3200" b="1" dirty="0" err="1">
                <a:solidFill>
                  <a:schemeClr val="tx1"/>
                </a:solidFill>
              </a:rPr>
              <a:t>компетентностей</a:t>
            </a:r>
            <a:r>
              <a:rPr lang="uk-UA" sz="3200" b="1" dirty="0">
                <a:solidFill>
                  <a:schemeClr val="tx1"/>
                </a:solidFill>
              </a:rPr>
              <a:t> 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 учнів засобами музейної педагогіки»</a:t>
            </a:r>
            <a:br>
              <a:rPr lang="uk-UA" sz="3200" b="1" dirty="0">
                <a:solidFill>
                  <a:schemeClr val="tx1"/>
                </a:solidFill>
              </a:rPr>
            </a:br>
            <a:br>
              <a:rPr lang="uk-UA" sz="3200" b="1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Музеї </a:t>
            </a:r>
            <a:r>
              <a:rPr lang="uk-UA" sz="3200" b="1" dirty="0" err="1">
                <a:solidFill>
                  <a:schemeClr val="tx1"/>
                </a:solidFill>
              </a:rPr>
              <a:t>Фастівщини</a:t>
            </a:r>
            <a:r>
              <a:rPr lang="uk-UA" sz="3200" b="1" dirty="0">
                <a:solidFill>
                  <a:schemeClr val="tx1"/>
                </a:solidFill>
              </a:rPr>
              <a:t> як освітній простір та просвітницький ресурс</a:t>
            </a:r>
            <a:br>
              <a:rPr lang="uk-UA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238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FA72-2F50-4A73-9638-30F97B0C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46" y="150506"/>
            <a:ext cx="8701907" cy="790440"/>
          </a:xfrm>
        </p:spPr>
        <p:txBody>
          <a:bodyPr/>
          <a:lstStyle/>
          <a:p>
            <a:r>
              <a:rPr lang="uk-UA" dirty="0"/>
              <a:t>Музейні зустрічі та свята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0028E-B7B4-4D2F-B692-60D9D628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AA4D2-ABAA-41DA-B7BF-11EE8198D5F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521" y="1117973"/>
            <a:ext cx="4197093" cy="518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93B18-4AFF-4B46-B409-2AA6CD97864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582" y="1983772"/>
            <a:ext cx="3547745" cy="350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60F99D-96E3-40E2-9126-09286291C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690"/>
          <a:stretch/>
        </p:blipFill>
        <p:spPr>
          <a:xfrm>
            <a:off x="495884" y="1117973"/>
            <a:ext cx="3470504" cy="48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ADC95-1DEF-4175-937C-D212A05B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Зустрічі</a:t>
            </a:r>
            <a:br>
              <a:rPr lang="uk-UA" dirty="0"/>
            </a:br>
            <a:r>
              <a:rPr lang="uk-UA" dirty="0"/>
              <a:t>з ветеранами війни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9B5975-F304-4109-887E-AA04EFCDE2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1BC9E9FF-5557-484F-A8EE-169DD5FDA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48115-C801-4786-A75B-3A6AEB832BA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614" y="196063"/>
            <a:ext cx="6310603" cy="442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3C533-0314-4F9F-89E8-DC1EAE0034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32" y="2526444"/>
            <a:ext cx="5355148" cy="3980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09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4277D6-5124-4A6A-BCEA-D3249D122A1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8" y="1004072"/>
            <a:ext cx="5519760" cy="37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DSC_0120">
            <a:extLst>
              <a:ext uri="{FF2B5EF4-FFF2-40B4-BE49-F238E27FC236}">
                <a16:creationId xmlns:a16="http://schemas.microsoft.com/office/drawing/2014/main" id="{41265C72-60A7-4D8E-8173-C915B606F0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39" y="1149846"/>
            <a:ext cx="5519761" cy="3206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0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5521-D77E-4206-A6FC-081E3509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4987636"/>
            <a:ext cx="8573358" cy="1053726"/>
          </a:xfrm>
        </p:spPr>
        <p:txBody>
          <a:bodyPr>
            <a:normAutofit/>
          </a:bodyPr>
          <a:lstStyle/>
          <a:p>
            <a:r>
              <a:rPr lang="uk-UA" sz="2400" dirty="0"/>
              <a:t>Творча зустріч у музеї. Літературне свято до Дня української мови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122A62-D55F-460C-9AB7-2C936BAAAD4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117973"/>
            <a:ext cx="5622530" cy="373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0ADDC-6EC9-42DF-85C4-C9F2AF78446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42" y="1117973"/>
            <a:ext cx="5622530" cy="373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00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BA058-29DA-4FFA-9B24-27930BB4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Квести «Визначні </a:t>
            </a:r>
            <a:r>
              <a:rPr lang="uk-UA"/>
              <a:t>місця Фастова»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B9E4996-6157-41BA-AEEF-D5E0E0077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1270BDDB-B900-4124-81C7-2B734AD3F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53496-480A-49E4-9DB5-8C41A44692B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27" y="1335268"/>
            <a:ext cx="5446161" cy="400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4D85C-0CAF-4D19-9ABF-317CC12320F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39" y="1335268"/>
            <a:ext cx="5542534" cy="400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9576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26FE-8F98-44F6-828F-2C04863B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5" y="222570"/>
            <a:ext cx="7729728" cy="1188720"/>
          </a:xfrm>
        </p:spPr>
        <p:txBody>
          <a:bodyPr>
            <a:normAutofit/>
          </a:bodyPr>
          <a:lstStyle/>
          <a:p>
            <a:r>
              <a:rPr lang="uk-UA" dirty="0"/>
              <a:t>Музейні уроки для учнів 5-6 класів у формі квесту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5471AB-6859-4F1E-896D-44D6DEA0E3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04" y="1529992"/>
            <a:ext cx="4145657" cy="30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1F2B6-3923-4D45-93E0-0728F9D023B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317" y="1529992"/>
            <a:ext cx="4426378" cy="322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FC9A4-5281-4CA2-9B43-97C522A4103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690" y="3567485"/>
            <a:ext cx="3977351" cy="306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3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3F47F-DD5E-4E96-AD2F-8BDDAA2F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17" y="31533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uk-UA" dirty="0"/>
              <a:t>Музейні уроки для учнів 8 класу  Тема. Козацтво на території </a:t>
            </a:r>
            <a:r>
              <a:rPr lang="uk-UA" dirty="0" err="1"/>
              <a:t>Фастівщини</a:t>
            </a:r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1BCE16-4B27-4F84-A36E-FA0E08060B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056" y="1842845"/>
            <a:ext cx="5491370" cy="419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1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25AA-02CB-4C43-A7F9-20C9FC96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057" y="763955"/>
            <a:ext cx="8953699" cy="5091551"/>
          </a:xfrm>
        </p:spPr>
        <p:txBody>
          <a:bodyPr>
            <a:normAutofit/>
          </a:bodyPr>
          <a:lstStyle/>
          <a:p>
            <a:r>
              <a:rPr lang="uk-UA" sz="3600" b="1" dirty="0"/>
              <a:t>Розкажи мені, і я забуду.</a:t>
            </a:r>
            <a:br>
              <a:rPr lang="uk-UA" sz="3600" b="1" dirty="0"/>
            </a:br>
            <a:r>
              <a:rPr lang="uk-UA" sz="3600" b="1" dirty="0"/>
              <a:t> Покажи мені, і я </a:t>
            </a:r>
            <a:r>
              <a:rPr lang="uk-UA" sz="3600" b="1" dirty="0" err="1"/>
              <a:t>запам</a:t>
            </a:r>
            <a:r>
              <a:rPr lang="ru-RU" sz="3600" b="1" dirty="0"/>
              <a:t>’</a:t>
            </a:r>
            <a:r>
              <a:rPr lang="uk-UA" sz="3600" b="1" dirty="0" err="1"/>
              <a:t>ятаю</a:t>
            </a:r>
            <a:r>
              <a:rPr lang="uk-UA" sz="3600" b="1" dirty="0"/>
              <a:t>,</a:t>
            </a:r>
            <a:br>
              <a:rPr lang="uk-UA" sz="3600" b="1" dirty="0"/>
            </a:br>
            <a:r>
              <a:rPr lang="uk-UA" sz="3600" b="1" dirty="0"/>
              <a:t>Залучи мене, і я навчусь.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11532-A07E-43FB-A44B-FAAE8D2BA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764" y="2623445"/>
            <a:ext cx="5801271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/>
              <a:t>Запрошуємо до музеїв міста Фастова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На сьогодні відкриваються унікальні можливості для залучення більшої кількості відвідувачів музею до абсолютно нових форм пізнання інформації.</a:t>
            </a:r>
          </a:p>
          <a:p>
            <a:r>
              <a:rPr lang="uk-UA" sz="2400" dirty="0"/>
              <a:t>Перспективи, що надають он-лайн платформи, як і самі інтерактивні простори музеїв, набувають особливої популярності не тільки серед дітей та молоді, а й також серед дорослого населення. </a:t>
            </a:r>
          </a:p>
          <a:p>
            <a:pPr algn="r"/>
            <a:r>
              <a:rPr lang="uk-UA" sz="2400" dirty="0"/>
              <a:t>Станіслав Довгий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298EF-423B-4B7E-9A32-0E76AFCC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2" y="415637"/>
            <a:ext cx="6567054" cy="242454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Музей – це місце, де розвага поєднується з пізнанням і навчанням, місце, яке допомагає подивитися по – новому на речі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0FADE8-3664-417F-9C58-55C39EEE366B}"/>
              </a:ext>
            </a:extLst>
          </p:cNvPr>
          <p:cNvSpPr/>
          <p:nvPr/>
        </p:nvSpPr>
        <p:spPr>
          <a:xfrm>
            <a:off x="2078206" y="5060584"/>
            <a:ext cx="825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В світі, в Україні існує безліч музеїв різного спрямування. В Україні зареєстровано близько 5 тисяч музеїв, різних напрямів: історичні, художні, меморіальні, краєзнавчі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A727C-F467-4327-9BFE-F32EECCE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857" y="651164"/>
            <a:ext cx="5521215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37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B7B29-0667-4C79-AE69-3C3AF8B2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620" y="233901"/>
            <a:ext cx="7729728" cy="118872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Робота в краєзнавчих музеях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3A238-56CD-4F01-83F8-A673D98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10" y="1587378"/>
            <a:ext cx="7164655" cy="4760413"/>
          </a:xfrm>
        </p:spPr>
        <p:txBody>
          <a:bodyPr>
            <a:normAutofit/>
          </a:bodyPr>
          <a:lstStyle/>
          <a:p>
            <a:pPr lvl="0"/>
            <a:r>
              <a:rPr lang="uk-UA" sz="2800" b="1" dirty="0">
                <a:solidFill>
                  <a:schemeClr val="tx1"/>
                </a:solidFill>
              </a:rPr>
              <a:t>Розвиває здібності здобувати інформацію з першоджерела.</a:t>
            </a:r>
            <a:endParaRPr lang="uk-UA" sz="2800" dirty="0">
              <a:solidFill>
                <a:schemeClr val="tx1"/>
              </a:solidFill>
            </a:endParaRPr>
          </a:p>
          <a:p>
            <a:pPr lvl="0"/>
            <a:r>
              <a:rPr lang="uk-UA" sz="2800" b="1" dirty="0">
                <a:solidFill>
                  <a:schemeClr val="tx1"/>
                </a:solidFill>
              </a:rPr>
              <a:t>Формує поняття через спостереження і спілкування з предметами матеріального світу.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b="1" dirty="0">
                <a:solidFill>
                  <a:schemeClr val="tx1"/>
                </a:solidFill>
              </a:rPr>
              <a:t>Процес пізнання йде через радість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B494A-D5A1-49FE-88AC-FCB40542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167" y="828261"/>
            <a:ext cx="34004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67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64CE-93BC-4FA4-8238-134F84A8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06" y="177249"/>
            <a:ext cx="7729728" cy="99842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Напрямки роботи музейної педагогіки: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2DDB-A6DE-4A0E-A608-3011F8C1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873225"/>
            <a:ext cx="4890655" cy="2754194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Інформування.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Навчання.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Проектування.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Розвиток творчих здібностей.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Спілкування.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Відпочинок.</a:t>
            </a:r>
            <a:br>
              <a:rPr lang="uk-UA" sz="2400" dirty="0">
                <a:solidFill>
                  <a:schemeClr val="tx1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B936D-8306-431C-B28D-F8121922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36" y="1873225"/>
            <a:ext cx="5404476" cy="40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224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C9C4-4BF0-4BBB-9177-7D9E9966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Принципи при розробці уроків: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39E8C-884D-425D-89CE-F9BEF7C7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160589"/>
            <a:ext cx="6040582" cy="248068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Інтерактивність – бо людина сприймає тільки те, що робить.</a:t>
            </a:r>
            <a:endParaRPr lang="uk-UA" sz="24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Комплексність – залучення усіх типів сприйняття.</a:t>
            </a:r>
            <a:endParaRPr lang="uk-UA" sz="24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Програмність – забезпечує засвоєння інформації та навичок.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77E650-9603-4CB4-AAAA-9647B8255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55273"/>
            <a:ext cx="5789269" cy="4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939DE-CBD1-4EB5-B96C-276A587F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66" y="381596"/>
            <a:ext cx="8397108" cy="1062891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Вимоги до проведення  уроків у музеї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84438-95C2-478F-9F46-99D5B41D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1868558"/>
            <a:ext cx="8794673" cy="42955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Кожне відвідування музею – це нове пізнання,  урок, який повинен мати окрему мету.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Вчитель та діти повинні розуміти, що відвідування музею – не розвага, а серйозна робота, до якої треба готуватися.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Відвідувати музей треба заздалегідь,  налаштувавши дітей в процесі шкільних занять.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 Слід відмовитися від оглядових екскурсій  як таких, що важкі для свідомості дитини.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Відбирати  музейні експонати слід на основі  вікових інтересів дитини.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Підсумком відвідування музею повинна бути творчість дітей ( малюнки, твори, моделі, проекти, інсценізація тощо)</a:t>
            </a:r>
            <a:endParaRPr lang="uk-UA" sz="2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846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76620-5DF5-46CE-9A97-EF057F91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2"/>
            <a:ext cx="7729728" cy="1188720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r>
              <a:rPr lang="uk-UA" b="1" dirty="0"/>
              <a:t>Форми роботи: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CA6A8-066B-4EA1-8FD6-A8F2A63F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720926"/>
            <a:ext cx="4222673" cy="4897607"/>
          </a:xfrm>
        </p:spPr>
        <p:txBody>
          <a:bodyPr>
            <a:normAutofit/>
          </a:bodyPr>
          <a:lstStyle/>
          <a:p>
            <a:r>
              <a:rPr lang="uk-UA" sz="2000" b="1" dirty="0"/>
              <a:t>лекції</a:t>
            </a:r>
            <a:endParaRPr lang="uk-UA" sz="2000" dirty="0"/>
          </a:p>
          <a:p>
            <a:r>
              <a:rPr lang="uk-UA" sz="2000" b="1" dirty="0"/>
              <a:t>консультації</a:t>
            </a:r>
            <a:endParaRPr lang="uk-UA" sz="2000" dirty="0"/>
          </a:p>
          <a:p>
            <a:r>
              <a:rPr lang="uk-UA" sz="2000" b="1" dirty="0"/>
              <a:t>екскурсії</a:t>
            </a:r>
            <a:endParaRPr lang="uk-UA" sz="2000" dirty="0"/>
          </a:p>
          <a:p>
            <a:r>
              <a:rPr lang="uk-UA" sz="2000" b="1" dirty="0"/>
              <a:t>свята</a:t>
            </a:r>
            <a:endParaRPr lang="uk-UA" sz="2000" dirty="0"/>
          </a:p>
          <a:p>
            <a:r>
              <a:rPr lang="uk-UA" sz="2000" b="1" dirty="0"/>
              <a:t>клуби</a:t>
            </a:r>
            <a:endParaRPr lang="uk-UA" sz="2000" dirty="0"/>
          </a:p>
          <a:p>
            <a:r>
              <a:rPr lang="uk-UA" sz="2000" b="1" dirty="0"/>
              <a:t>літературні вечори</a:t>
            </a:r>
            <a:endParaRPr lang="uk-UA" sz="2000" dirty="0"/>
          </a:p>
          <a:p>
            <a:r>
              <a:rPr lang="uk-UA" sz="2000" b="1" dirty="0"/>
              <a:t>конкурси</a:t>
            </a:r>
            <a:endParaRPr lang="uk-UA" sz="2000" dirty="0"/>
          </a:p>
          <a:p>
            <a:r>
              <a:rPr lang="uk-UA" sz="2000" b="1" dirty="0"/>
              <a:t>вікторини</a:t>
            </a:r>
          </a:p>
          <a:p>
            <a:r>
              <a:rPr lang="uk-UA" sz="2000" b="1" dirty="0"/>
              <a:t>зустрічі з цікавими людьми</a:t>
            </a:r>
            <a:endParaRPr lang="uk-UA" sz="2000" dirty="0"/>
          </a:p>
          <a:p>
            <a:r>
              <a:rPr lang="uk-UA" sz="2000" b="1" dirty="0"/>
              <a:t> наукові читання</a:t>
            </a:r>
            <a:endParaRPr lang="uk-UA" sz="2000" dirty="0"/>
          </a:p>
          <a:p>
            <a:r>
              <a:rPr lang="uk-UA" sz="2000" b="1" dirty="0"/>
              <a:t>кіносеанси</a:t>
            </a:r>
            <a:endParaRPr lang="uk-UA" sz="2000" dirty="0"/>
          </a:p>
          <a:p>
            <a:endParaRPr lang="uk-UA" sz="2000" dirty="0"/>
          </a:p>
          <a:p>
            <a:endParaRPr lang="uk-UA" sz="20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BF886FD-BEED-43BF-9B4D-98F3D9DC98CE}"/>
              </a:ext>
            </a:extLst>
          </p:cNvPr>
          <p:cNvSpPr txBox="1">
            <a:spLocks/>
          </p:cNvSpPr>
          <p:nvPr/>
        </p:nvSpPr>
        <p:spPr>
          <a:xfrm>
            <a:off x="4169664" y="1701976"/>
            <a:ext cx="4532243" cy="345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b="1" dirty="0"/>
              <a:t>концерти, вистави, драматизація,</a:t>
            </a:r>
            <a:endParaRPr lang="uk-UA" sz="1900" dirty="0"/>
          </a:p>
          <a:p>
            <a:r>
              <a:rPr lang="uk-UA" sz="1900" b="1" dirty="0"/>
              <a:t>виставки робіт дітей та дорослих</a:t>
            </a:r>
            <a:endParaRPr lang="uk-UA" sz="1900" dirty="0"/>
          </a:p>
          <a:p>
            <a:r>
              <a:rPr lang="uk-UA" sz="1900" b="1" dirty="0"/>
              <a:t>гуртки, </a:t>
            </a:r>
            <a:r>
              <a:rPr lang="uk-UA" sz="1900" b="1" dirty="0" err="1"/>
              <a:t>квести</a:t>
            </a:r>
            <a:r>
              <a:rPr lang="uk-UA" sz="1900" b="1" dirty="0"/>
              <a:t>, турніри тощо.</a:t>
            </a:r>
          </a:p>
          <a:p>
            <a:endParaRPr lang="uk-UA" sz="1900" dirty="0"/>
          </a:p>
          <a:p>
            <a:endParaRPr lang="uk-UA" sz="1900" dirty="0"/>
          </a:p>
        </p:txBody>
      </p:sp>
      <p:pic>
        <p:nvPicPr>
          <p:cNvPr id="6" name="Рисунок 5" descr="DSCF3012">
            <a:extLst>
              <a:ext uri="{FF2B5EF4-FFF2-40B4-BE49-F238E27FC236}">
                <a16:creationId xmlns:a16="http://schemas.microsoft.com/office/drawing/2014/main" id="{A92C7125-6C98-427C-AC7D-5844EFD54E3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426" y="3008974"/>
            <a:ext cx="5689598" cy="341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9501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7C01E-5A3C-45F3-AD6C-333578BC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5767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uk-UA" dirty="0"/>
              <a:t>Музейні уроки в краєзнавчому музеї                              м. Фастова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0A8F01-D360-4D77-AFDB-107D8EF8A4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5966" y="1052036"/>
            <a:ext cx="2718262" cy="36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68DCB4-C8B4-48B4-B3A8-0F19D6444BA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82" y="3692181"/>
            <a:ext cx="4752741" cy="304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2CF76B-EFA9-4066-8F46-C0FCE09EF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3233651"/>
            <a:ext cx="4832465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BF28E4-8DD5-4BCF-B267-E6AA28F4ED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7930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0800A6-A8FA-4D01-B16F-667FE502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507" y="5568089"/>
            <a:ext cx="79308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Узагальнюючий урок до теми «Розгортання Української революції. Боротьба за відновлення державності».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C07873-4F5A-4C61-B9ED-5F98E06DF3E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688" y="463827"/>
            <a:ext cx="7612712" cy="4963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2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464</Words>
  <Application>Microsoft Office PowerPoint</Application>
  <PresentationFormat>Широкоэкранный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ОБЛАСНА ПЕДАГОГІЧНА СТУДІЯ ДЛЯ ВЧИТЕЛІВ ІСТОРІЇ з теми  «Формування соціальної, громадянської, інформаційно-комунікаційної компетентностей   учнів засобами музейної педагогіки»  Музеї Фастівщини як освітній простір та просвітницький ресурс </vt:lpstr>
      <vt:lpstr>Музей – це місце, де розвага поєднується з пізнанням і навчанням, місце, яке допомагає подивитися по – новому на речі</vt:lpstr>
      <vt:lpstr>Робота в краєзнавчих музеях</vt:lpstr>
      <vt:lpstr> Напрямки роботи музейної педагогіки: </vt:lpstr>
      <vt:lpstr> Принципи при розробці уроків:</vt:lpstr>
      <vt:lpstr> Вимоги до проведення  уроків у музеї </vt:lpstr>
      <vt:lpstr> Форми роботи:  </vt:lpstr>
      <vt:lpstr>Музейні уроки в краєзнавчому музеї                              м. Фастова</vt:lpstr>
      <vt:lpstr>Презентация PowerPoint</vt:lpstr>
      <vt:lpstr>Музейні зустрічі та свята</vt:lpstr>
      <vt:lpstr>Зустрічі з ветеранами війни</vt:lpstr>
      <vt:lpstr>Презентация PowerPoint</vt:lpstr>
      <vt:lpstr>Презентация PowerPoint</vt:lpstr>
      <vt:lpstr>Квести «Визначні місця Фастова»</vt:lpstr>
      <vt:lpstr>Музейні уроки для учнів 5-6 класів у формі квесту </vt:lpstr>
      <vt:lpstr>Музейні уроки для учнів 8 класу  Тема. Козацтво на території Фастівщини</vt:lpstr>
      <vt:lpstr>Розкажи мені, і я забуду.  Покажи мені, і я запам’ятаю, Залучи мене, і я навчусь. </vt:lpstr>
      <vt:lpstr>Запрошуємо до музеїв міста Фастова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ОБЛАСНА ПЕДАГОГІЧНА СТУДІЯ ДЛЯ ВЧИТЕЛІВ ІСТОРІЇ   з теми  «Формування соціальної, громадянської, інформаційно-комунікативної компетентностей   учнів засобами музейної педагогіки»</dc:title>
  <dc:creator>Катя</dc:creator>
  <cp:lastModifiedBy>user</cp:lastModifiedBy>
  <cp:revision>36</cp:revision>
  <dcterms:created xsi:type="dcterms:W3CDTF">2020-11-21T13:29:17Z</dcterms:created>
  <dcterms:modified xsi:type="dcterms:W3CDTF">2021-04-30T10:43:16Z</dcterms:modified>
</cp:coreProperties>
</file>